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59" r:id="rId4"/>
    <p:sldId id="261" r:id="rId5"/>
    <p:sldId id="260" r:id="rId6"/>
    <p:sldId id="258" r:id="rId7"/>
    <p:sldId id="262" r:id="rId8"/>
    <p:sldId id="263" r:id="rId9"/>
    <p:sldId id="265" r:id="rId10"/>
    <p:sldId id="264" r:id="rId11"/>
    <p:sldId id="267" r:id="rId12"/>
    <p:sldId id="278" r:id="rId13"/>
    <p:sldId id="279" r:id="rId14"/>
    <p:sldId id="282" r:id="rId15"/>
    <p:sldId id="280" r:id="rId16"/>
    <p:sldId id="288" r:id="rId17"/>
    <p:sldId id="289" r:id="rId18"/>
    <p:sldId id="269" r:id="rId19"/>
    <p:sldId id="284" r:id="rId20"/>
    <p:sldId id="270" r:id="rId21"/>
    <p:sldId id="283" r:id="rId22"/>
    <p:sldId id="286" r:id="rId23"/>
    <p:sldId id="287" r:id="rId24"/>
    <p:sldId id="290" r:id="rId25"/>
    <p:sldId id="256" r:id="rId26"/>
    <p:sldId id="285" r:id="rId27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26.03.2020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020.radikal.ru/i710/1302/97/5836754b33a3.png" TargetMode="External"/><Relationship Id="rId2" Type="http://schemas.openxmlformats.org/officeDocument/2006/relationships/hyperlink" Target="http://cap.ru/UserFiles/orgs/GrvId_67/pobeda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mg-fotki.yandex.ru/get/9745/97761520.1fa/0_84980_437031ed_L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heroes.ru/hero/hero.asp?Hero_id=253" TargetMode="External"/><Relationship Id="rId2" Type="http://schemas.openxmlformats.org/officeDocument/2006/relationships/hyperlink" Target="http://airaces.narod.ru/all1/borovyh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ot-or-osl.livejournal.com/236386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28904"/>
            <a:ext cx="6660232" cy="923330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53616"/>
                </a:solidFill>
              </a:rPr>
              <a:t> </a:t>
            </a:r>
            <a:endParaRPr lang="ru-RU" sz="1200" dirty="0">
              <a:solidFill>
                <a:srgbClr val="353616"/>
              </a:solidFill>
            </a:endParaRPr>
          </a:p>
        </p:txBody>
      </p:sp>
      <p:pic>
        <p:nvPicPr>
          <p:cNvPr id="1028" name="Picture 4" descr="http://images.webpark.ru/uploads54/100225/Hero_17.jpg"/>
          <p:cNvPicPr>
            <a:picLocks noChangeAspect="1" noChangeArrowheads="1"/>
          </p:cNvPicPr>
          <p:nvPr/>
        </p:nvPicPr>
        <p:blipFill>
          <a:blip r:embed="rId3"/>
          <a:srcRect b="14285"/>
          <a:stretch>
            <a:fillRect/>
          </a:stretch>
        </p:blipFill>
        <p:spPr bwMode="auto">
          <a:xfrm>
            <a:off x="571472" y="2571744"/>
            <a:ext cx="280957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868" y="3039055"/>
            <a:ext cx="4786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Название: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Летные</a:t>
            </a:r>
            <a:r>
              <a:rPr lang="ru-RU" sz="20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лики</a:t>
            </a:r>
          </a:p>
          <a:p>
            <a:pPr algn="ctr"/>
            <a:r>
              <a:rPr lang="ru-RU" sz="20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(о жизни и деятельности А.Е. Боровых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)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Narrow" pitchFamily="34" charset="0"/>
              </a:rPr>
              <a:t> 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5857892"/>
            <a:ext cx="338746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Дважды Герой Советского Союза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Боровых   Андрей  Егорович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00496" y="1000109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«Конкурс презентаций 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«Великие люди России»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3306" y="1928802"/>
            <a:ext cx="49292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mbria" pitchFamily="18" charset="0"/>
              </a:rPr>
              <a:t>Номинация:</a:t>
            </a:r>
            <a:r>
              <a:rPr lang="ru-RU" sz="1400" dirty="0" smtClean="0">
                <a:latin typeface="Cambria" pitchFamily="18" charset="0"/>
              </a:rPr>
              <a:t/>
            </a:r>
            <a:br>
              <a:rPr lang="ru-RU" sz="1400" dirty="0" smtClean="0">
                <a:latin typeface="Cambria" pitchFamily="18" charset="0"/>
              </a:rPr>
            </a:br>
            <a:r>
              <a:rPr lang="ru-RU" sz="1400" dirty="0" smtClean="0">
                <a:latin typeface="Cambria" pitchFamily="18" charset="0"/>
              </a:rPr>
              <a:t>Великие государственные и политические деятели, великие военные</a:t>
            </a:r>
            <a:endParaRPr lang="ru-RU" sz="1400" dirty="0">
              <a:latin typeface="Cambr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500834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Сайт «Сообщество взаимопомощи учителей </a:t>
            </a:r>
            <a:r>
              <a:rPr lang="en-US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Pedsovet.su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»</a:t>
            </a:r>
            <a:endParaRPr lang="ru-RU"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ambria Math" pitchFamily="18" charset="0"/>
                <a:ea typeface="Cambria Math" pitchFamily="18" charset="0"/>
              </a:rPr>
              <a:t>Боевой путь</a:t>
            </a:r>
            <a:endParaRPr lang="ru-RU" sz="40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Участвовал в Курской битве, Орловской,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Черниговско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-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Припятской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, </a:t>
            </a:r>
          </a:p>
          <a:p>
            <a:pPr>
              <a:buNone/>
            </a:pP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Гомельско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-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Речицкой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Люблин-Брестской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Варшавско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- </a:t>
            </a:r>
          </a:p>
          <a:p>
            <a:pPr>
              <a:buNone/>
            </a:pP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Познанской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, Восточно-Померанской, Берлинской операциях.</a:t>
            </a:r>
          </a:p>
          <a:p>
            <a:pPr>
              <a:buNone/>
            </a:pPr>
            <a:endParaRPr lang="ru-RU" sz="20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Воевал на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Северо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- Западном (декабрь 1941-январь 1942), </a:t>
            </a:r>
          </a:p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Калининском (январь 1942- март 1943), Центральном (май- октябрь</a:t>
            </a:r>
          </a:p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1943), Белорусском (октябрь 1942- февраль 1944) и 1-ом </a:t>
            </a:r>
          </a:p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Белорусском (февраль 1944- май 1945) фронтах.</a:t>
            </a:r>
          </a:p>
          <a:p>
            <a:pPr>
              <a:buNone/>
            </a:pP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</a:t>
            </a:r>
          </a:p>
          <a:p>
            <a:pPr>
              <a:buNone/>
            </a:pPr>
            <a:endParaRPr lang="ru-RU" sz="24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endParaRPr lang="ru-RU" sz="24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9" name="Picture 4" descr="http://22-91.ru/upload/images/photo/87/f3/530d0896e26416928176aabbe0b014054941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857760"/>
            <a:ext cx="3507742" cy="182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://billionnews.ru/uploads/posts/2013-05/1368092229_67.jpg"/>
          <p:cNvPicPr>
            <a:picLocks noChangeAspect="1" noChangeArrowheads="1"/>
          </p:cNvPicPr>
          <p:nvPr/>
        </p:nvPicPr>
        <p:blipFill>
          <a:blip r:embed="rId3"/>
          <a:srcRect t="8982" r="3730" b="31198"/>
          <a:stretch>
            <a:fillRect/>
          </a:stretch>
        </p:blipFill>
        <p:spPr bwMode="auto">
          <a:xfrm>
            <a:off x="5500694" y="4572008"/>
            <a:ext cx="307183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Награды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597" y="1400466"/>
            <a:ext cx="4000528" cy="5209282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428736"/>
            <a:ext cx="3979849" cy="5214974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472" y="1500174"/>
            <a:ext cx="4143404" cy="5072074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642918"/>
            <a:ext cx="3919044" cy="5294312"/>
          </a:xfrm>
          <a:prstGeom prst="rect">
            <a:avLst/>
          </a:prstGeom>
          <a:ln w="1270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 материалов прессы времён В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85794"/>
            <a:ext cx="6721067" cy="5431165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7554" y="714356"/>
            <a:ext cx="5572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Указом Президиума Верховного Совета СССР от 23 февраля 1945 года Боровых А.Е.удостоен звания дважды Героя Советского Союза с вручением второй медали "Золотая Звезда" (№ 62/II).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" name="Picture 14" descr="786px-Golden_Star_medal_4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3643314"/>
            <a:ext cx="3214678" cy="245423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rcRect l="57532" t="55305" r="20871" b="5800"/>
          <a:stretch>
            <a:fillRect/>
          </a:stretch>
        </p:blipFill>
        <p:spPr bwMode="auto">
          <a:xfrm>
            <a:off x="714348" y="1857364"/>
            <a:ext cx="230505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1214422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071670" y="1142984"/>
            <a:ext cx="52864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mbria Math" pitchFamily="18" charset="0"/>
                <a:ea typeface="Cambria Math" pitchFamily="18" charset="0"/>
                <a:cs typeface="Arial" pitchFamily="34" charset="0"/>
              </a:rPr>
              <a:t>Награжден двумя орденами Ленина, пятью орденами Красного Знамени, орденами Александра Невского, Отечественной войны 1-й ст., тремя орденами Красной Звезды, орденом «За службу Родине в ВС СССР» 3й ст., медалями.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  <p:pic>
        <p:nvPicPr>
          <p:cNvPr id="4" name="Picture 15" descr="150px-Order_of_Red_Bann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1751790" cy="194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150px-Order_For_Service_to_the_Homeland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214818"/>
            <a:ext cx="1944687" cy="216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150px-Order_of_Len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325248"/>
            <a:ext cx="1722300" cy="267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ay-company.ru/wp-content/uploads/2016/05/orden-nevskog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571876"/>
            <a:ext cx="2568574" cy="253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://moypolk.ru/sites/default/files/soldier-awards/231502/ordena_otechestvennoy_voyny_1-y_stepeni.jpg"/>
          <p:cNvPicPr/>
          <p:nvPr/>
        </p:nvPicPr>
        <p:blipFill>
          <a:blip r:embed="rId6"/>
          <a:srcRect l="21005" t="23291" r="26082" b="3205"/>
          <a:stretch>
            <a:fillRect/>
          </a:stretch>
        </p:blipFill>
        <p:spPr bwMode="auto">
          <a:xfrm>
            <a:off x="642910" y="3929066"/>
            <a:ext cx="221457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Cambria Math" pitchFamily="18" charset="0"/>
                <a:ea typeface="Cambria Math" pitchFamily="18" charset="0"/>
              </a:rPr>
              <a:t>Послевоенные годы</a:t>
            </a:r>
            <a:endParaRPr lang="ru-RU" sz="36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После войны до июня 1946 года – заместитель командира 157-го истребительного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авиационного полка по летной части (в Группе советских войск в Германии, город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Дрезден).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Июнь- декабрь 1946 года- командир 233-го истребительного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авиационного полка по летной части (в Группе советских войск в Германии, город </a:t>
            </a:r>
          </a:p>
          <a:p>
            <a:pPr>
              <a:buNone/>
            </a:pPr>
            <a:r>
              <a:rPr lang="ru-RU" sz="1600" dirty="0" err="1" smtClean="0">
                <a:latin typeface="Cambria Math" pitchFamily="18" charset="0"/>
                <a:ea typeface="Cambria Math" pitchFamily="18" charset="0"/>
              </a:rPr>
              <a:t>Перлеберг</a:t>
            </a: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).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1951 году окончил Военно-Воздушную академию (Монино).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марте 1952- ноябре 1955- командир 98-й гвардейской истребительной авиационной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дивизии ПОВ.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1957 году окончил Высшую военную академию(Военную академию Генерального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штаба).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ноябре 1957-</a:t>
            </a:r>
            <a:r>
              <a:rPr lang="en-US" sz="16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октябре 1958 – командир 88-го истребительного авиационного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корпуса ПВО.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С 1958– 1-й заместитель командующего, а в августе 1959- мае 1960- командующий 52-</a:t>
            </a:r>
          </a:p>
          <a:p>
            <a:pPr>
              <a:buNone/>
            </a:pPr>
            <a:r>
              <a:rPr lang="ru-RU" sz="1600" dirty="0" err="1" smtClean="0">
                <a:latin typeface="Cambria Math" pitchFamily="18" charset="0"/>
                <a:ea typeface="Cambria Math" pitchFamily="18" charset="0"/>
              </a:rPr>
              <a:t>й</a:t>
            </a: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 воздушно истребительной армией. </a:t>
            </a:r>
          </a:p>
          <a:p>
            <a:pPr>
              <a:buNone/>
            </a:pP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Послевоенные годы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мае 1960-август 1963- командующий авиацией Московского округа ПВО.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августе 1963-июле1968- командующий 11-й отдельной армией ПВО.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июле 1968-август 1969- командующий 8-й отдельной армией ПВО.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августе 1969-апрель 1977- командующий авиацией ПВО страны.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В 1977-1988- военный консультант Института военной истории Министерства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обороны СССР.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С апреля 1988 года генерал- полковник  авиации А.Е. Боровых – в отставке.</a:t>
            </a:r>
          </a:p>
          <a:p>
            <a:pPr>
              <a:buNone/>
            </a:pPr>
            <a:endParaRPr lang="ru-RU" sz="16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Депутат Верховного Совета СССР 2-го созыва (1946-1950) и РСФСР 4-го созыва(1955-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1959).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Автор научных статей «Будь отличником, классным специалистом»(1963), «Новая </a:t>
            </a: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техника, оружие и человек»(1972), «Надежный щит Родины» (1985).</a:t>
            </a:r>
          </a:p>
          <a:p>
            <a:pPr>
              <a:buNone/>
            </a:pPr>
            <a:endParaRPr lang="ru-RU" sz="16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Жил в Москве. Трагически погиб 7 ноября 1989 года(убит хулиганами).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1928803"/>
            <a:ext cx="4071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Могила Боровых  А.Е.</a:t>
            </a:r>
          </a:p>
          <a:p>
            <a:r>
              <a:rPr lang="ru-RU" sz="28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на Новодевичьем кладбище Москвы.</a:t>
            </a:r>
            <a:endParaRPr lang="ru-RU" sz="2800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42" name="Picture 2" descr="Надгробный памятни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382702" cy="58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ллея Героев в Чугуеве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6215106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57422" y="571480"/>
            <a:ext cx="500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Аллея Героев в Чугуеве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(город Харьков)</a:t>
            </a:r>
            <a:endParaRPr lang="ru-RU" sz="3200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ровых Андрей Егорович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857232"/>
            <a:ext cx="28575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42976" y="5286388"/>
            <a:ext cx="6357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(30 октября 1921, Курск — 7 ноября 1989, Москва) — участник Великой Отечественной войны, дважды Герой Советского Союза, генерал-полковник авиации, командующий авиацией Войск ПВО СССР (1969—1977).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8860" y="35716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Боровых Андрей Егорович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8662" y="1142984"/>
            <a:ext cx="3286148" cy="490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43438" y="785794"/>
            <a:ext cx="34290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Бронзовый бюст Боровых А.Е. установлен на родине - в городе  Курске - в Первомайском Парке. Скульптор В. Ефимов- Трофимов, архитектор В. </a:t>
            </a:r>
            <a:r>
              <a:rPr lang="ru-RU" sz="2400" dirty="0" err="1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Новак</a:t>
            </a:r>
            <a:r>
              <a:rPr lang="ru-RU" sz="24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 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Открыт 18 июля 1948 году.</a:t>
            </a:r>
            <a:endParaRPr lang="ru-RU" sz="2400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20" y="1714488"/>
            <a:ext cx="580178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6000" y="571481"/>
            <a:ext cx="5715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Боровых А.Е.- Почетный гражданин города Курска. </a:t>
            </a:r>
            <a:endParaRPr lang="ru-RU" sz="3200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12" y="2143116"/>
            <a:ext cx="27146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Звание «Почетный гражданин города Курска» присвоено в 1988 году за мужество и героизм, проявленные в борьбе с немецко-фашистскими захватчиками в период Великой Отечественной войны.</a:t>
            </a:r>
            <a:endParaRPr lang="ru-RU" sz="20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857224" y="1643050"/>
            <a:ext cx="6000792" cy="4637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928926" y="500042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ambria Math" pitchFamily="18" charset="0"/>
                <a:ea typeface="Cambria Math" pitchFamily="18" charset="0"/>
              </a:rPr>
              <a:t>Улица дважды Героя Советского Союза Боровых А.Е. в городе Курске. Наименование присвоено 28 ноября 1991 года.</a:t>
            </a:r>
            <a:endParaRPr lang="ru-RU" dirty="0">
              <a:solidFill>
                <a:srgbClr val="C0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Боровых А.Е-</a:t>
            </a:r>
            <a:b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</a:b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 великий военный России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Андрей Егорович Боровых- великий военный летчик, прошедший всю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Великую Отечественную войну, совершивший около 500 боевых вылетов,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лично сбивший  32 фашистских самолета и еще 14 в групповых боях.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Удостоен звания дважды Героя Советского Союза.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Это великий ас, отличавшийся высокой техникой пилотирования, отличной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тактической подготовкой, творчеством, инициативой и несгибаемой волей к</a:t>
            </a:r>
          </a:p>
          <a:p>
            <a:pPr>
              <a:buNone/>
            </a:pPr>
            <a:r>
              <a:rPr lang="ru-RU" sz="1800" dirty="0" smtClean="0">
                <a:latin typeface="Cambria Math" pitchFamily="18" charset="0"/>
                <a:ea typeface="Cambria Math" pitchFamily="18" charset="0"/>
              </a:rPr>
              <a:t>победе. Человек, до конца жизни остававшийся верен своей профессии.</a:t>
            </a:r>
            <a:endParaRPr lang="ru-RU" sz="18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Рисунок 4" descr="http://img1.liveinternet.ru/images/attach/c/1/50/493/50493235_Borovyh_A_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4071942"/>
            <a:ext cx="1928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3" y="2967335"/>
            <a:ext cx="77867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42984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1.Орден с лентой</a:t>
            </a:r>
          </a:p>
          <a:p>
            <a:r>
              <a:rPr lang="en-US" dirty="0" smtClean="0">
                <a:hlinkClick r:id="rId2"/>
              </a:rPr>
              <a:t>http://cap.ru/UserFiles/orgs/GrvId_67/pobeda2.jpg</a:t>
            </a:r>
            <a:endParaRPr lang="ru-RU" dirty="0" smtClean="0"/>
          </a:p>
          <a:p>
            <a:r>
              <a:rPr lang="ru-RU" dirty="0" smtClean="0"/>
              <a:t>2.Георгиевская лента</a:t>
            </a:r>
          </a:p>
          <a:p>
            <a:r>
              <a:rPr lang="en-US" dirty="0" smtClean="0">
                <a:hlinkClick r:id="rId3"/>
              </a:rPr>
              <a:t>http://s020.radikal.ru/i710/1302/97/5836754b33a3.png</a:t>
            </a:r>
            <a:endParaRPr lang="ru-RU" dirty="0" smtClean="0"/>
          </a:p>
          <a:p>
            <a:r>
              <a:rPr lang="ru-RU" dirty="0" smtClean="0"/>
              <a:t>3.Фон</a:t>
            </a:r>
          </a:p>
          <a:p>
            <a:r>
              <a:rPr lang="en-US" dirty="0" smtClean="0">
                <a:hlinkClick r:id="rId4"/>
              </a:rPr>
              <a:t>http://img-fotki.yandex.ru/get/9745/97761520.1fa/0_84980_437031ed_L.jpg</a:t>
            </a:r>
            <a:endParaRPr lang="ru-RU" dirty="0" smtClean="0"/>
          </a:p>
          <a:p>
            <a:endParaRPr lang="ru-RU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347864" y="5517232"/>
            <a:ext cx="2533927" cy="461665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35716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ambria Math" pitchFamily="18" charset="0"/>
                <a:ea typeface="Cambria Math" pitchFamily="18" charset="0"/>
              </a:rPr>
              <a:t>Источники иллюстраций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4366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>Источники текстовой информации</a:t>
            </a:r>
            <a:endParaRPr lang="ru-RU" sz="28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>
                <a:latin typeface="Monotype Corsiva" pitchFamily="66" charset="0"/>
              </a:rPr>
              <a:t> </a:t>
            </a:r>
          </a:p>
          <a:p>
            <a:pPr>
              <a:buNone/>
            </a:pPr>
            <a:r>
              <a:rPr lang="ru-RU" sz="1400" u="sng" dirty="0" smtClean="0">
                <a:latin typeface="Cambria Math" pitchFamily="18" charset="0"/>
                <a:ea typeface="Cambria Math" pitchFamily="18" charset="0"/>
                <a:hlinkClick r:id="rId2"/>
              </a:rPr>
              <a:t>1. http://airaces.narod.ru/all1/borovyh.htm</a:t>
            </a:r>
            <a:endParaRPr lang="ru-RU" sz="14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Cambria Math" pitchFamily="18" charset="0"/>
                <a:ea typeface="Cambria Math" pitchFamily="18" charset="0"/>
              </a:rPr>
              <a:t>                                  </a:t>
            </a:r>
          </a:p>
          <a:p>
            <a:pPr>
              <a:buNone/>
            </a:pPr>
            <a:r>
              <a:rPr lang="ru-RU" sz="1400" u="sng" dirty="0" smtClean="0">
                <a:latin typeface="Cambria Math" pitchFamily="18" charset="0"/>
                <a:ea typeface="Cambria Math" pitchFamily="18" charset="0"/>
                <a:hlinkClick r:id="rId3"/>
              </a:rPr>
              <a:t>2.http://www.warheroes.ru/hero/hero.asp?Hero_id=253</a:t>
            </a:r>
            <a:endParaRPr lang="ru-RU" sz="14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Cambria Math" pitchFamily="18" charset="0"/>
                <a:ea typeface="Cambria Math" pitchFamily="18" charset="0"/>
              </a:rPr>
              <a:t>                               </a:t>
            </a:r>
          </a:p>
          <a:p>
            <a:pPr>
              <a:buNone/>
            </a:pPr>
            <a:r>
              <a:rPr lang="ru-RU" sz="1400" u="sng" dirty="0" smtClean="0">
                <a:latin typeface="Cambria Math" pitchFamily="18" charset="0"/>
                <a:ea typeface="Cambria Math" pitchFamily="18" charset="0"/>
                <a:hlinkClick r:id="rId4"/>
              </a:rPr>
              <a:t>3.http://kot-or-osl.livejournal.com/236386.html</a:t>
            </a:r>
            <a:endParaRPr lang="ru-RU" sz="14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endParaRPr lang="ru-RU" sz="1400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Cambria Math" pitchFamily="18" charset="0"/>
                <a:ea typeface="Cambria Math" pitchFamily="18" charset="0"/>
              </a:rPr>
              <a:t>4.</a:t>
            </a: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1400" dirty="0" smtClean="0">
                <a:latin typeface="Cambria Math" pitchFamily="18" charset="0"/>
                <a:ea typeface="Cambria Math" pitchFamily="18" charset="0"/>
              </a:rPr>
              <a:t>Курск. Краеведческий словарь- справочник.  Курск, 1997 г.</a:t>
            </a:r>
          </a:p>
          <a:p>
            <a:pPr>
              <a:buNone/>
            </a:pPr>
            <a:endParaRPr lang="ru-RU" sz="11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Боровых Андрей Егорович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родился 30 октября 1921 года в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Курске, в семье рабочего. Семья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Андрея Боровых жила в слободе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Казацкой, в небольшом доме.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Окончил среднюю школу в 1936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году ( на сегодняшний момент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это МБОУ «СОШ №14» города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Курска). </a:t>
            </a: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Потом поступил на курсы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шоферов и работал в Курске по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специальности. Одновременно   занимался в Курском </a:t>
            </a:r>
            <a:endParaRPr lang="en-US" dirty="0" smtClean="0">
              <a:latin typeface="Cambria Math" pitchFamily="18" charset="0"/>
              <a:ea typeface="Cambria Math" pitchFamily="18" charset="0"/>
            </a:endParaRPr>
          </a:p>
          <a:p>
            <a:pPr algn="ctr">
              <a:buNone/>
            </a:pPr>
            <a:r>
              <a:rPr lang="ru-RU" dirty="0" smtClean="0">
                <a:latin typeface="Cambria Math" pitchFamily="18" charset="0"/>
                <a:ea typeface="Cambria Math" pitchFamily="18" charset="0"/>
              </a:rPr>
              <a:t>аэроклубе, который окончил в 1937 году. 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3087387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428625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4282" y="5072073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Здание аэроклуба на углу улиц  Красной Армии и А. Невского. Город  Курск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2" descr="http://planetavvs.ru/wp-content/uploads/2014/06/borovyh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71546"/>
            <a:ext cx="4009018" cy="268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929190" y="4214819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</a:rPr>
              <a:t>  Здесь его приметили инструкторы и  направили в летную школу.</a:t>
            </a:r>
            <a:endParaRPr lang="ru-RU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antikvariat.ru/upload/resize_cache/iblock/2a5/660_660_1/oktober_634.jpg"/>
          <p:cNvPicPr/>
          <p:nvPr/>
        </p:nvPicPr>
        <p:blipFill>
          <a:blip r:embed="rId2"/>
          <a:srcRect l="16195" t="5341" r="17263" b="6197"/>
          <a:stretch>
            <a:fillRect/>
          </a:stretch>
        </p:blipFill>
        <p:spPr bwMode="auto">
          <a:xfrm>
            <a:off x="6357950" y="4286256"/>
            <a:ext cx="2666991" cy="24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jokeroro.narod.ru/844.jpg"/>
          <p:cNvPicPr/>
          <p:nvPr/>
        </p:nvPicPr>
        <p:blipFill>
          <a:blip r:embed="rId3"/>
          <a:srcRect l="3468" t="6170" r="4046" b="6684"/>
          <a:stretch>
            <a:fillRect/>
          </a:stretch>
        </p:blipFill>
        <p:spPr bwMode="auto">
          <a:xfrm>
            <a:off x="2357422" y="214290"/>
            <a:ext cx="45720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00298" y="3571876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Чугуевское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военное училище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2" y="3714753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Знак 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Чугуевского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  <a:ea typeface="Microsoft Himalaya" pitchFamily="2" charset="0"/>
                <a:cs typeface="Microsoft Himalaya" pitchFamily="2" charset="0"/>
              </a:rPr>
              <a:t> военного училища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  <a:ea typeface="Microsoft Himalaya" pitchFamily="2" charset="0"/>
              <a:cs typeface="Microsoft Himalaya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4286256"/>
            <a:ext cx="51435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В 1940 году Боровых А.Е. поступил  в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Чугуевское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военное училище летчиков, переименованное в марте 1941 года в </a:t>
            </a:r>
            <a:r>
              <a:rPr lang="ru-RU" sz="2000" dirty="0" err="1" smtClean="0">
                <a:latin typeface="Cambria Math" pitchFamily="18" charset="0"/>
                <a:ea typeface="Cambria Math" pitchFamily="18" charset="0"/>
              </a:rPr>
              <a:t>Чугуевскую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военную авиационную школу, которую он окончил в том же году. Здесь же его оставили в качестве инструктора до декабря 1941 года. 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Боевой путь</a:t>
            </a:r>
            <a:endParaRPr lang="ru-RU" sz="54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72098"/>
          </a:xfrm>
        </p:spPr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С декабря 1941 года сержант А. Е. Боровых  на фронтах Великой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Отечественной войны.  Прошёл путь от рядового лётчика до 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заместителя командира полка.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Monotype Corsiva" pitchFamily="66" charset="0"/>
              </a:rPr>
              <a:t> </a:t>
            </a:r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5" name="Рисунок 4" descr="http://artyushenkooleg.ru/wp-oleg/wp-content/uploads/2015/12/kozhedub-golovachev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571744"/>
            <a:ext cx="5214974" cy="354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84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Боевой путь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142852"/>
            <a:ext cx="5500726" cy="657229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14282" y="1214422"/>
            <a:ext cx="3251231" cy="5429288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Первый боевой опыт получил  на Калининском фронте  в ходе зимней наступательной операции конца 1941 года - начала 1942 года. Первую победу он одержал в первом же бою. 8 боевых вылетов, совершенных  им  в составе 728 истребительного авиационного полка, принесли 3 победы, он был назначен командиром звена, награжден орденом Красного Знамени. Вскоре летчик провел воздушный бой в районе </a:t>
            </a:r>
            <a:r>
              <a:rPr lang="ru-RU" sz="1600" dirty="0" err="1" smtClean="0">
                <a:latin typeface="Cambria Math" pitchFamily="18" charset="0"/>
                <a:ea typeface="Cambria Math" pitchFamily="18" charset="0"/>
              </a:rPr>
              <a:t>Зубцова</a:t>
            </a:r>
            <a:r>
              <a:rPr lang="ru-RU" sz="1600" dirty="0" smtClean="0">
                <a:latin typeface="Cambria Math" pitchFamily="18" charset="0"/>
                <a:ea typeface="Cambria Math" pitchFamily="18" charset="0"/>
              </a:rPr>
              <a:t>, где на глазах командующего фронтом генерал-полковника И. Конева сбил Ю-88 и Ме-109, получив благодарность за отличное ведение схватки.</a:t>
            </a:r>
            <a:endParaRPr lang="ru-RU" sz="16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8" name="Рисунок 7" descr="http://usiter.com/uploads/20120716/harrikejn+samoleti+velikobritanii+tehnika+vtoroj+mirovoj+vojna+97245648946.jpg"/>
          <p:cNvPicPr/>
          <p:nvPr/>
        </p:nvPicPr>
        <p:blipFill>
          <a:blip r:embed="rId2"/>
          <a:srcRect t="19363" b="9069"/>
          <a:stretch>
            <a:fillRect/>
          </a:stretch>
        </p:blipFill>
        <p:spPr bwMode="auto">
          <a:xfrm rot="513085">
            <a:off x="3660305" y="1957579"/>
            <a:ext cx="51530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domadom.com.ua/i/upload/z/PH207207.jpg"/>
          <p:cNvPicPr/>
          <p:nvPr/>
        </p:nvPicPr>
        <p:blipFill>
          <a:blip r:embed="rId3"/>
          <a:srcRect b="16500"/>
          <a:stretch>
            <a:fillRect/>
          </a:stretch>
        </p:blipFill>
        <p:spPr bwMode="auto">
          <a:xfrm>
            <a:off x="5715008" y="142852"/>
            <a:ext cx="3428992" cy="1895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www.aviamodel.com/files/27ab5fb9893bc3c40f4bc643b3695154.jpg"/>
          <p:cNvPicPr/>
          <p:nvPr/>
        </p:nvPicPr>
        <p:blipFill>
          <a:blip r:embed="rId4"/>
          <a:srcRect l="12889" t="10651" r="8000" b="27515"/>
          <a:stretch>
            <a:fillRect/>
          </a:stretch>
        </p:blipFill>
        <p:spPr bwMode="auto">
          <a:xfrm>
            <a:off x="3286116" y="4714884"/>
            <a:ext cx="3390900" cy="1990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214810" y="428604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Самолет «</a:t>
            </a:r>
            <a:r>
              <a:rPr lang="ru-RU" dirty="0" err="1" smtClean="0">
                <a:latin typeface="Monotype Corsiva" pitchFamily="66" charset="0"/>
              </a:rPr>
              <a:t>Харрикейн</a:t>
            </a:r>
            <a:r>
              <a:rPr lang="ru-RU" dirty="0" smtClean="0">
                <a:latin typeface="Monotype Corsiva" pitchFamily="66" charset="0"/>
              </a:rPr>
              <a:t>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6578" y="571501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Самолет Як-7б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Cambria Math" pitchFamily="18" charset="0"/>
                <a:ea typeface="Cambria Math" pitchFamily="18" charset="0"/>
              </a:rPr>
              <a:t>Из воспоминаний А.Е. Боровых </a:t>
            </a:r>
            <a:endParaRPr lang="ru-RU" sz="32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 В это время советские летчики осуществляли полеты на самолетах «</a:t>
            </a:r>
            <a:r>
              <a:rPr lang="ru-RU" sz="2400" dirty="0" err="1" smtClean="0">
                <a:latin typeface="Cambria Math" pitchFamily="18" charset="0"/>
                <a:ea typeface="Cambria Math" pitchFamily="18" charset="0"/>
              </a:rPr>
              <a:t>Харрикейн</a:t>
            </a:r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», Як-7б,которые  по техническим характеристикам уступали немецким, но: «летчик должен не только в совершенстве владеть самолетом, но и обладать военной хитростью. Знания, помноженные на военную хитрость, — в этом успех боя, ключ к победе над самым сильным и коварным врагом».</a:t>
            </a:r>
            <a:endParaRPr lang="ru-RU" dirty="0" smtClean="0">
              <a:latin typeface="Cambria Math" pitchFamily="18" charset="0"/>
              <a:ea typeface="Cambria Math" pitchFamily="18" charset="0"/>
            </a:endParaRPr>
          </a:p>
          <a:p>
            <a:pPr>
              <a:buNone/>
            </a:pPr>
            <a:endParaRPr lang="ru-RU" dirty="0">
              <a:latin typeface="Monotype Corsiva" pitchFamily="66" charset="0"/>
            </a:endParaRPr>
          </a:p>
        </p:txBody>
      </p:sp>
      <p:pic>
        <p:nvPicPr>
          <p:cNvPr id="4" name="Picture 4" descr="https://s.instela.com/m/pasifik-harekati--i311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4357694"/>
            <a:ext cx="2619340" cy="183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bragazeta.ru/upload/news/1440965240923430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714884"/>
            <a:ext cx="318365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757610" cy="7984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Cambria Math" pitchFamily="18" charset="0"/>
                <a:ea typeface="Cambria Math" pitchFamily="18" charset="0"/>
              </a:rPr>
              <a:t>Боевой путь</a:t>
            </a:r>
            <a:endParaRPr lang="ru-RU" sz="24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1214422"/>
            <a:ext cx="3571900" cy="5357850"/>
          </a:xfrm>
        </p:spPr>
        <p:txBody>
          <a:bodyPr>
            <a:noAutofit/>
          </a:bodyPr>
          <a:lstStyle/>
          <a:p>
            <a:pPr algn="ctr"/>
            <a:r>
              <a:rPr lang="ru-RU" sz="1500" dirty="0" smtClean="0">
                <a:latin typeface="Cambria Math" pitchFamily="18" charset="0"/>
                <a:ea typeface="Cambria Math" pitchFamily="18" charset="0"/>
              </a:rPr>
              <a:t>1943 год.</a:t>
            </a:r>
          </a:p>
          <a:p>
            <a:r>
              <a:rPr lang="ru-RU" sz="1500" dirty="0" smtClean="0">
                <a:latin typeface="Cambria Math" pitchFamily="18" charset="0"/>
                <a:ea typeface="Cambria Math" pitchFamily="18" charset="0"/>
              </a:rPr>
              <a:t>Участник воздушных боев за город Курск</a:t>
            </a:r>
          </a:p>
          <a:p>
            <a:r>
              <a:rPr lang="ru-RU" sz="1500" dirty="0" smtClean="0">
                <a:latin typeface="Cambria Math" pitchFamily="18" charset="0"/>
                <a:ea typeface="Cambria Math" pitchFamily="18" charset="0"/>
              </a:rPr>
              <a:t>Из воспоминаний : «Воздушные бои над Курском, участником которых мне довелось быть, начались задолго до исторического Курского сражения. Уже в апреле - мае 1943 года их напряжённость достигла необычайной силы. Помню, лётчикам нашего 157-го истребительного авиационного полка в иные дни приходилось совершать по 5 - 6 боевых вылетов. Но все с честью выдерживали эту нагрузку, а многие дрались отважно и дерзко… Конечно, мне было приятно, что каждый подчинённый отдавал себя целиком творчеству боя, но вдвойне приятно, что дрались мы за освобождение моего родного города».</a:t>
            </a:r>
            <a:endParaRPr lang="ru-RU" sz="1500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5" name="Picture 2" descr="http://s018.radikal.ru/i504/1203/7d/7f0ce0b523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28604"/>
            <a:ext cx="3257540" cy="1857815"/>
          </a:xfrm>
          <a:prstGeom prst="rect">
            <a:avLst/>
          </a:prstGeom>
          <a:noFill/>
        </p:spPr>
      </p:pic>
      <p:pic>
        <p:nvPicPr>
          <p:cNvPr id="12290" name="Picture 2" descr="http://vrnfot.ru/wp-content/uploads/vzorvannyj-vokzal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571744"/>
            <a:ext cx="3476596" cy="2146798"/>
          </a:xfrm>
          <a:prstGeom prst="rect">
            <a:avLst/>
          </a:prstGeom>
          <a:noFill/>
        </p:spPr>
      </p:pic>
      <p:pic>
        <p:nvPicPr>
          <p:cNvPr id="12292" name="Picture 4" descr="http://www.simfion.ru/picok/vokz008b.jpg"/>
          <p:cNvPicPr>
            <a:picLocks noChangeAspect="1" noChangeArrowheads="1"/>
          </p:cNvPicPr>
          <p:nvPr/>
        </p:nvPicPr>
        <p:blipFill>
          <a:blip r:embed="rId4"/>
          <a:srcRect l="13214" t="34411" b="7129"/>
          <a:stretch>
            <a:fillRect/>
          </a:stretch>
        </p:blipFill>
        <p:spPr bwMode="auto">
          <a:xfrm>
            <a:off x="5715008" y="5072074"/>
            <a:ext cx="3000396" cy="13541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1079</Words>
  <Application>Microsoft Office PowerPoint</Application>
  <PresentationFormat>Экран (4:3)</PresentationFormat>
  <Paragraphs>127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Cambria</vt:lpstr>
      <vt:lpstr>Cambria Math</vt:lpstr>
      <vt:lpstr>Microsoft Himalaya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Боевой путь</vt:lpstr>
      <vt:lpstr>Боевой путь</vt:lpstr>
      <vt:lpstr>Из воспоминаний А.Е. Боровых </vt:lpstr>
      <vt:lpstr>Боевой путь</vt:lpstr>
      <vt:lpstr>Боевой путь</vt:lpstr>
      <vt:lpstr>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Послевоенные годы</vt:lpstr>
      <vt:lpstr>Послевоенные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Боровых А.Е-  великий военный России</vt:lpstr>
      <vt:lpstr>Презентация PowerPoint</vt:lpstr>
      <vt:lpstr>Презентация PowerPoint</vt:lpstr>
      <vt:lpstr>Источники текстовой информации</vt:lpstr>
    </vt:vector>
  </TitlesOfParts>
  <Company>Интернат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ЛИЗА</cp:lastModifiedBy>
  <cp:revision>57</cp:revision>
  <dcterms:created xsi:type="dcterms:W3CDTF">2015-02-17T08:35:42Z</dcterms:created>
  <dcterms:modified xsi:type="dcterms:W3CDTF">2020-03-26T14:11:24Z</dcterms:modified>
</cp:coreProperties>
</file>